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anum Gothic" charset="1" panose="020D0604000000000000"/>
      <p:regular r:id="rId10"/>
    </p:embeddedFont>
    <p:embeddedFont>
      <p:font typeface="Nanum Gothic Bold" charset="1" panose="020D0804000000000000"/>
      <p:regular r:id="rId11"/>
    </p:embeddedFont>
    <p:embeddedFont>
      <p:font typeface="Nanum Gothic Ultra-Bold" charset="1" panose="020D0904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22" Target="slides/slide10.xml" Type="http://schemas.openxmlformats.org/officeDocument/2006/relationships/slide"/><Relationship Id="rId23" Target="slides/slide11.xml" Type="http://schemas.openxmlformats.org/officeDocument/2006/relationships/slide"/><Relationship Id="rId24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6243439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822739" y="1754559"/>
            <a:ext cx="13338220" cy="3422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699"/>
              </a:lnSpc>
            </a:pPr>
            <a:r>
              <a:rPr lang="en-US" sz="9999">
                <a:solidFill>
                  <a:srgbClr val="000000"/>
                </a:solidFill>
                <a:ea typeface="Nanum Gothic"/>
              </a:rPr>
              <a:t>얼굴 추출</a:t>
            </a:r>
          </a:p>
          <a:p>
            <a:pPr>
              <a:lnSpc>
                <a:spcPts val="13699"/>
              </a:lnSpc>
            </a:pPr>
            <a:r>
              <a:rPr lang="en-US" sz="9999">
                <a:solidFill>
                  <a:srgbClr val="000000"/>
                </a:solidFill>
                <a:latin typeface="Nanum Gothic"/>
              </a:rPr>
              <a:t>(HAAR CASCADES)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22739" y="1253401"/>
            <a:ext cx="567361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>
                <a:solidFill>
                  <a:srgbClr val="FA643F"/>
                </a:solidFill>
                <a:latin typeface="Nanum Gothic Bold"/>
              </a:rPr>
              <a:t>01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513974" y="7603821"/>
            <a:ext cx="6199171" cy="756169"/>
            <a:chOff x="0" y="0"/>
            <a:chExt cx="8265562" cy="100822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407515"/>
              <a:ext cx="8265562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Nanum Gothic Bold"/>
                  <a:ea typeface="Nanum Gothic Bold"/>
                </a:rPr>
                <a:t>3팀: 조인철, 김진수, 이민규, 조현래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12700"/>
              <a:ext cx="8265562" cy="0"/>
            </a:xfrm>
            <a:prstGeom prst="line">
              <a:avLst/>
            </a:prstGeom>
            <a:ln cap="flat" w="25400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2862030" cy="1764119"/>
            <a:chOff x="0" y="0"/>
            <a:chExt cx="17149374" cy="235215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42459"/>
              <a:ext cx="17149374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번외 웹캠을 통한 실시간 인식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9525"/>
              <a:ext cx="1744656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10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68882" y="3062886"/>
            <a:ext cx="13308309" cy="6001492"/>
          </a:xfrm>
          <a:custGeom>
            <a:avLst/>
            <a:gdLst/>
            <a:ahLst/>
            <a:cxnLst/>
            <a:rect r="r" b="b" t="t" l="l"/>
            <a:pathLst>
              <a:path h="6001492" w="13308309">
                <a:moveTo>
                  <a:pt x="0" y="0"/>
                </a:moveTo>
                <a:lnTo>
                  <a:pt x="13308309" y="0"/>
                </a:lnTo>
                <a:lnTo>
                  <a:pt x="13308309" y="6001492"/>
                </a:lnTo>
                <a:lnTo>
                  <a:pt x="0" y="60014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59465" y="2940129"/>
            <a:ext cx="13569070" cy="6954756"/>
          </a:xfrm>
          <a:custGeom>
            <a:avLst/>
            <a:gdLst/>
            <a:ahLst/>
            <a:cxnLst/>
            <a:rect r="r" b="b" t="t" l="l"/>
            <a:pathLst>
              <a:path h="6954756" w="13569070">
                <a:moveTo>
                  <a:pt x="0" y="0"/>
                </a:moveTo>
                <a:lnTo>
                  <a:pt x="13569070" y="0"/>
                </a:lnTo>
                <a:lnTo>
                  <a:pt x="13569070" y="6954756"/>
                </a:lnTo>
                <a:lnTo>
                  <a:pt x="0" y="6954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2862030" cy="1764119"/>
            <a:chOff x="0" y="0"/>
            <a:chExt cx="17149374" cy="235215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42459"/>
              <a:ext cx="17149374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번외 웹캠을 통한 실시간 인식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1744656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11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028700"/>
            <a:ext cx="16230600" cy="8229600"/>
          </a:xfrm>
          <a:prstGeom prst="rect">
            <a:avLst/>
          </a:prstGeom>
          <a:solidFill>
            <a:srgbClr val="F1F1F1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2906841" y="3311853"/>
            <a:ext cx="12474317" cy="3663294"/>
            <a:chOff x="0" y="0"/>
            <a:chExt cx="16632423" cy="488439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0" y="1138616"/>
              <a:ext cx="16632404" cy="1847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Nanum Gothic Bold"/>
                  <a:ea typeface="Nanum Gothic Bold"/>
                </a:rPr>
                <a:t>감사합니다!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7767066" y="9525"/>
              <a:ext cx="1098291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14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" y="4283682"/>
              <a:ext cx="1663241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Nanum Gothic"/>
                  <a:ea typeface="Nanum Gothic"/>
                </a:rPr>
                <a:t>질문이 있으신가요?</a:t>
              </a:r>
            </a:p>
          </p:txBody>
        </p:sp>
        <p:sp>
          <p:nvSpPr>
            <p:cNvPr name="AutoShape 7" id="7"/>
            <p:cNvSpPr/>
            <p:nvPr/>
          </p:nvSpPr>
          <p:spPr>
            <a:xfrm rot="2624">
              <a:off x="7" y="3650949"/>
              <a:ext cx="16632408" cy="0"/>
            </a:xfrm>
            <a:prstGeom prst="line">
              <a:avLst/>
            </a:prstGeom>
            <a:ln cap="flat" w="25400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2226352"/>
            <a:ext cx="8115300" cy="5382726"/>
          </a:xfrm>
          <a:custGeom>
            <a:avLst/>
            <a:gdLst/>
            <a:ahLst/>
            <a:cxnLst/>
            <a:rect r="r" b="b" t="t" l="l"/>
            <a:pathLst>
              <a:path h="5382726" w="8115300">
                <a:moveTo>
                  <a:pt x="0" y="0"/>
                </a:moveTo>
                <a:lnTo>
                  <a:pt x="8115300" y="0"/>
                </a:lnTo>
                <a:lnTo>
                  <a:pt x="8115300" y="5382726"/>
                </a:lnTo>
                <a:lnTo>
                  <a:pt x="0" y="5382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1300" y="1861227"/>
            <a:ext cx="567361" cy="365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49"/>
              </a:lnSpc>
            </a:pPr>
            <a:r>
              <a:rPr lang="en-US" sz="2499">
                <a:solidFill>
                  <a:srgbClr val="FA643F"/>
                </a:solidFill>
                <a:latin typeface="Nanum Gothic Bold"/>
              </a:rPr>
              <a:t>02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511300" y="2558546"/>
            <a:ext cx="7464715" cy="6175121"/>
            <a:chOff x="0" y="0"/>
            <a:chExt cx="9952954" cy="823349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9952954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얼굴 인식의 필요성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19275"/>
              <a:ext cx="9952954" cy="6365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49" indent="-269875" lvl="1">
                <a:lnSpc>
                  <a:spcPts val="454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Nanum Gothic"/>
                  <a:ea typeface="Nanum Gothic"/>
                </a:rPr>
                <a:t>출입국 관리 시스템에 적용하여 불법 체류를 사전에 방지할 수 있다.</a:t>
              </a:r>
            </a:p>
            <a:p>
              <a:pPr marL="582932" indent="-291466" lvl="1">
                <a:lnSpc>
                  <a:spcPts val="4914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ea typeface="Nanum Gothic"/>
                </a:rPr>
                <a:t>기존 패스워드나 핀 번호의 보안에서 얼굴 인식을 사용하여 편리성 향상</a:t>
              </a:r>
            </a:p>
            <a:p>
              <a:pPr marL="582932" indent="-291466" lvl="1">
                <a:lnSpc>
                  <a:spcPts val="4914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Nanum Gothic"/>
                  <a:ea typeface="Nanum Gothic"/>
                </a:rPr>
                <a:t>얼굴인식 시스템으로 범죄자 동선파악및 추적을 할수있다.</a:t>
              </a:r>
            </a:p>
            <a:p>
              <a:pPr marL="582932" indent="-291466" lvl="1">
                <a:lnSpc>
                  <a:spcPts val="4914"/>
                </a:lnSpc>
                <a:buFont typeface="Arial"/>
                <a:buChar char="•"/>
              </a:pPr>
              <a:r>
                <a:rPr lang="en-US" sz="2700">
                  <a:solidFill>
                    <a:srgbClr val="000000"/>
                  </a:solidFill>
                  <a:latin typeface="Nanum Gothic"/>
                  <a:ea typeface="Nanum Gothic"/>
                </a:rPr>
                <a:t>얼굴 인식을 통하여 미래에는 신분증 대신 신원확인하는데에 이용할 수 있다.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7597" y="5478500"/>
            <a:ext cx="4523384" cy="3765513"/>
            <a:chOff x="0" y="0"/>
            <a:chExt cx="700791" cy="5833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00791" cy="583376"/>
            </a:xfrm>
            <a:custGeom>
              <a:avLst/>
              <a:gdLst/>
              <a:ahLst/>
              <a:cxnLst/>
              <a:rect r="r" b="b" t="t" l="l"/>
              <a:pathLst>
                <a:path h="583376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583376"/>
                  </a:lnTo>
                  <a:lnTo>
                    <a:pt x="0" y="583376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700791" cy="6405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anum Gothic Bold"/>
                  <a:ea typeface="Nanum Gothic Bold"/>
                </a:rPr>
                <a:t>1단계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anum Gothic Bold"/>
                  <a:ea typeface="Nanum Gothic Bold"/>
                </a:rPr>
                <a:t>VScode를 활용하여 코드 구현</a:t>
              </a: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anum Gothic Bold"/>
                  <a:ea typeface="Nanum Gothic Bold"/>
                </a:rPr>
                <a:t>-&gt; VScode실행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882308" y="4644112"/>
            <a:ext cx="4523384" cy="4599901"/>
            <a:chOff x="0" y="0"/>
            <a:chExt cx="700791" cy="7126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0791" cy="712645"/>
            </a:xfrm>
            <a:custGeom>
              <a:avLst/>
              <a:gdLst/>
              <a:ahLst/>
              <a:cxnLst/>
              <a:rect r="r" b="b" t="t" l="l"/>
              <a:pathLst>
                <a:path h="712645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712645"/>
                  </a:lnTo>
                  <a:lnTo>
                    <a:pt x="0" y="712645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700791" cy="76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Nanum Gothic Bold"/>
                  <a:ea typeface="Nanum Gothic Bold"/>
                </a:rPr>
                <a:t>2단계</a:t>
              </a:r>
            </a:p>
            <a:p>
              <a:pPr algn="ctr">
                <a:lnSpc>
                  <a:spcPts val="3219"/>
                </a:lnSpc>
              </a:pP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ea typeface="Nanum Gothic Bold"/>
                </a:rPr>
                <a:t>터미널을 실행하여 라이브러리 설치</a:t>
              </a:r>
            </a:p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Nanum Gothic Bold"/>
                </a:rPr>
                <a:t>-&gt; </a:t>
              </a:r>
              <a:r>
                <a:rPr lang="en-US" sz="2299">
                  <a:solidFill>
                    <a:srgbClr val="000000"/>
                  </a:solidFill>
                  <a:latin typeface="Nanum Gothic Bold"/>
                </a:rPr>
                <a:t> pip install opencv-python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447019" y="3900469"/>
            <a:ext cx="4523384" cy="5343544"/>
            <a:chOff x="0" y="0"/>
            <a:chExt cx="700791" cy="8278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0791" cy="827855"/>
            </a:xfrm>
            <a:custGeom>
              <a:avLst/>
              <a:gdLst/>
              <a:ahLst/>
              <a:cxnLst/>
              <a:rect r="r" b="b" t="t" l="l"/>
              <a:pathLst>
                <a:path h="827855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827855"/>
                  </a:lnTo>
                  <a:lnTo>
                    <a:pt x="0" y="827855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700791" cy="8850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anum Gothic Bold"/>
                  <a:ea typeface="Nanum Gothic Bold"/>
                </a:rPr>
                <a:t>3단계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ea typeface="Nanum Gothic Bold"/>
                </a:rPr>
                <a:t>원하는 이미지를 선택한 후 얼굴 인식과 눈 인식을 위해 코드 내에 이미지 선택 부분에 이미지 입력</a:t>
              </a:r>
            </a:p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Nanum Gothic Bold"/>
                </a:rPr>
                <a:t>-&gt; ex)image_path = "face.jpg"</a:t>
              </a:r>
            </a:p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17597" y="1041568"/>
            <a:ext cx="8095492" cy="1764119"/>
            <a:chOff x="0" y="0"/>
            <a:chExt cx="10793989" cy="235215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942459"/>
              <a:ext cx="10793989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사용 환경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525"/>
              <a:ext cx="1061604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03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 rot="2091">
            <a:off x="1317590" y="9234488"/>
            <a:ext cx="15652809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0476745" y="1056204"/>
            <a:ext cx="6223591" cy="2357134"/>
            <a:chOff x="0" y="0"/>
            <a:chExt cx="8298121" cy="314284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298121" cy="3142845"/>
              <a:chOff x="0" y="0"/>
              <a:chExt cx="5150908" cy="1950864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152178" cy="1950864"/>
              </a:xfrm>
              <a:custGeom>
                <a:avLst/>
                <a:gdLst/>
                <a:ahLst/>
                <a:cxnLst/>
                <a:rect r="r" b="b" t="t" l="l"/>
                <a:pathLst>
                  <a:path h="1950864" w="5152178">
                    <a:moveTo>
                      <a:pt x="4598458" y="1950864"/>
                    </a:moveTo>
                    <a:lnTo>
                      <a:pt x="553720" y="1950864"/>
                    </a:lnTo>
                    <a:cubicBezTo>
                      <a:pt x="247650" y="1950864"/>
                      <a:pt x="0" y="1514224"/>
                      <a:pt x="0" y="976630"/>
                    </a:cubicBezTo>
                    <a:cubicBezTo>
                      <a:pt x="0" y="436795"/>
                      <a:pt x="247650" y="0"/>
                      <a:pt x="553720" y="0"/>
                    </a:cubicBezTo>
                    <a:lnTo>
                      <a:pt x="4598458" y="0"/>
                    </a:lnTo>
                    <a:cubicBezTo>
                      <a:pt x="4904528" y="0"/>
                      <a:pt x="5152178" y="436795"/>
                      <a:pt x="5152178" y="976630"/>
                    </a:cubicBezTo>
                    <a:cubicBezTo>
                      <a:pt x="5150908" y="1514224"/>
                      <a:pt x="4903258" y="1950864"/>
                      <a:pt x="4598458" y="1950864"/>
                    </a:cubicBezTo>
                    <a:close/>
                  </a:path>
                </a:pathLst>
              </a:custGeom>
              <a:solidFill>
                <a:srgbClr val="FA643F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752908" y="344503"/>
              <a:ext cx="6792306" cy="2387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74"/>
                </a:lnSpc>
              </a:pPr>
              <a:r>
                <a:rPr lang="en-US" sz="3481">
                  <a:solidFill>
                    <a:srgbClr val="FFFFFF"/>
                  </a:solidFill>
                  <a:latin typeface="Nanum Gothic"/>
                  <a:ea typeface="Nanum Gothic"/>
                </a:rPr>
                <a:t>1학기에 js를 기반으로 구현하여 이번에는 python을 기반으로 코드 구현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028700"/>
            <a:ext cx="6955720" cy="8229600"/>
          </a:xfrm>
          <a:prstGeom prst="rect">
            <a:avLst/>
          </a:prstGeom>
          <a:solidFill>
            <a:srgbClr val="F1F1F1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9429750" y="4674235"/>
            <a:ext cx="6189222" cy="2420436"/>
            <a:chOff x="0" y="0"/>
            <a:chExt cx="8252296" cy="322724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948146"/>
              <a:ext cx="8252296" cy="12791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74979" indent="-237490" lvl="1">
                <a:lnSpc>
                  <a:spcPts val="41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ea typeface="Nanum Gothic"/>
                </a:rPr>
                <a:t>얼굴 인식</a:t>
              </a:r>
            </a:p>
            <a:p>
              <a:pPr marL="474979" indent="-237490" lvl="1">
                <a:lnSpc>
                  <a:spcPts val="4179"/>
                </a:lnSpc>
                <a:buFont typeface="Arial"/>
                <a:buChar char="•"/>
              </a:pPr>
              <a:r>
                <a:rPr lang="en-US" sz="2199">
                  <a:solidFill>
                    <a:srgbClr val="000000"/>
                  </a:solidFill>
                  <a:ea typeface="Nanum Gothic"/>
                </a:rPr>
                <a:t>눈 인식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7797342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ea typeface="Nanum Gothic Bold"/>
                </a:rPr>
                <a:t>작성한 코드를 실행 시 얼굴과 눈 인식하고 사각형을 표시</a:t>
              </a:r>
            </a:p>
          </p:txBody>
        </p:sp>
        <p:sp>
          <p:nvSpPr>
            <p:cNvPr name="AutoShape 6" id="6"/>
            <p:cNvSpPr/>
            <p:nvPr/>
          </p:nvSpPr>
          <p:spPr>
            <a:xfrm>
              <a:off x="0" y="1634790"/>
              <a:ext cx="7797342" cy="0"/>
            </a:xfrm>
            <a:prstGeom prst="line">
              <a:avLst/>
            </a:prstGeom>
            <a:ln cap="flat" w="25400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1028700"/>
            <a:ext cx="4011436" cy="5012507"/>
          </a:xfrm>
          <a:custGeom>
            <a:avLst/>
            <a:gdLst/>
            <a:ahLst/>
            <a:cxnLst/>
            <a:rect r="r" b="b" t="t" l="l"/>
            <a:pathLst>
              <a:path h="5012507" w="4011436">
                <a:moveTo>
                  <a:pt x="0" y="0"/>
                </a:moveTo>
                <a:lnTo>
                  <a:pt x="4011436" y="0"/>
                </a:lnTo>
                <a:lnTo>
                  <a:pt x="4011436" y="5012507"/>
                </a:lnTo>
                <a:lnTo>
                  <a:pt x="0" y="50125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160997" y="5406273"/>
            <a:ext cx="3823423" cy="3852027"/>
          </a:xfrm>
          <a:custGeom>
            <a:avLst/>
            <a:gdLst/>
            <a:ahLst/>
            <a:cxnLst/>
            <a:rect r="r" b="b" t="t" l="l"/>
            <a:pathLst>
              <a:path h="3852027" w="3823423">
                <a:moveTo>
                  <a:pt x="0" y="0"/>
                </a:moveTo>
                <a:lnTo>
                  <a:pt x="3823423" y="0"/>
                </a:lnTo>
                <a:lnTo>
                  <a:pt x="3823423" y="3852027"/>
                </a:lnTo>
                <a:lnTo>
                  <a:pt x="0" y="38520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9429750" y="1665939"/>
            <a:ext cx="6327727" cy="1764119"/>
            <a:chOff x="0" y="0"/>
            <a:chExt cx="8436969" cy="235215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942459"/>
              <a:ext cx="8436969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결과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525"/>
              <a:ext cx="858318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317597" y="9229725"/>
            <a:ext cx="15652806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4130608" y="428022"/>
            <a:ext cx="11835277" cy="8180876"/>
          </a:xfrm>
          <a:custGeom>
            <a:avLst/>
            <a:gdLst/>
            <a:ahLst/>
            <a:cxnLst/>
            <a:rect r="r" b="b" t="t" l="l"/>
            <a:pathLst>
              <a:path h="8180876" w="11835277">
                <a:moveTo>
                  <a:pt x="0" y="0"/>
                </a:moveTo>
                <a:lnTo>
                  <a:pt x="11835277" y="0"/>
                </a:lnTo>
                <a:lnTo>
                  <a:pt x="11835277" y="8180876"/>
                </a:lnTo>
                <a:lnTo>
                  <a:pt x="0" y="8180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17597" y="1041568"/>
            <a:ext cx="5567664" cy="1764119"/>
            <a:chOff x="0" y="0"/>
            <a:chExt cx="7423552" cy="235215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42459"/>
              <a:ext cx="7423552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코드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525"/>
              <a:ext cx="755220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3844" y="3690097"/>
            <a:ext cx="15620311" cy="1453403"/>
          </a:xfrm>
          <a:custGeom>
            <a:avLst/>
            <a:gdLst/>
            <a:ahLst/>
            <a:cxnLst/>
            <a:rect r="r" b="b" t="t" l="l"/>
            <a:pathLst>
              <a:path h="1453403" w="15620311">
                <a:moveTo>
                  <a:pt x="0" y="0"/>
                </a:moveTo>
                <a:lnTo>
                  <a:pt x="15620312" y="0"/>
                </a:lnTo>
                <a:lnTo>
                  <a:pt x="15620312" y="1453403"/>
                </a:lnTo>
                <a:lnTo>
                  <a:pt x="0" y="1453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776" r="0" b="-101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22562"/>
            <a:ext cx="4293552" cy="1764119"/>
            <a:chOff x="0" y="0"/>
            <a:chExt cx="5724736" cy="235215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42459"/>
              <a:ext cx="5724736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코드 설명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582394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06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080916" y="5668478"/>
            <a:ext cx="13659689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Nanum Gothic Bold"/>
                <a:ea typeface="Nanum Gothic Bold"/>
              </a:rPr>
              <a:t>얼굴과 눈에 대해 미리 학습되어져있는 opencv의 Haar cascades를 사용하여 얼굴을 인식하는 XML 파일, 눈을 인식하는 XML파일을 사용합니다.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0216" y="3155137"/>
            <a:ext cx="14647964" cy="2271362"/>
          </a:xfrm>
          <a:custGeom>
            <a:avLst/>
            <a:gdLst/>
            <a:ahLst/>
            <a:cxnLst/>
            <a:rect r="r" b="b" t="t" l="l"/>
            <a:pathLst>
              <a:path h="2271362" w="14647964">
                <a:moveTo>
                  <a:pt x="0" y="0"/>
                </a:moveTo>
                <a:lnTo>
                  <a:pt x="14647965" y="0"/>
                </a:lnTo>
                <a:lnTo>
                  <a:pt x="14647965" y="2271362"/>
                </a:lnTo>
                <a:lnTo>
                  <a:pt x="0" y="22713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0216" y="6898375"/>
            <a:ext cx="14647964" cy="1087772"/>
          </a:xfrm>
          <a:custGeom>
            <a:avLst/>
            <a:gdLst/>
            <a:ahLst/>
            <a:cxnLst/>
            <a:rect r="r" b="b" t="t" l="l"/>
            <a:pathLst>
              <a:path h="1087772" w="14647964">
                <a:moveTo>
                  <a:pt x="0" y="0"/>
                </a:moveTo>
                <a:lnTo>
                  <a:pt x="14647965" y="0"/>
                </a:lnTo>
                <a:lnTo>
                  <a:pt x="14647965" y="1087772"/>
                </a:lnTo>
                <a:lnTo>
                  <a:pt x="0" y="10877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060" r="0" b="-80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1222562"/>
            <a:ext cx="4293552" cy="1764119"/>
            <a:chOff x="0" y="0"/>
            <a:chExt cx="5724736" cy="235215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942459"/>
              <a:ext cx="5724736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코드 설명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525"/>
              <a:ext cx="582394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07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148607" y="5540799"/>
            <a:ext cx="12918617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Nanum Gothic Bold"/>
                <a:ea typeface="Nanum Gothic Bold"/>
              </a:rPr>
              <a:t>인식하고 싶은 이미지를 입력하고 이미지를 그레이스스케일로 변환하여 인식을 위한 입력영상의 노이즈를 제거하기 위해 전처리를 합니다.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84890" y="8100447"/>
            <a:ext cx="12918617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Nanum Gothic Bold"/>
                <a:ea typeface="Nanum Gothic Bold"/>
              </a:rPr>
              <a:t>detectMultiScale은 얼굴 감지를 위해 활용되는 함수로 매개 변수로 그레이스케일 이미지, 이미지에 대한 보정 값, 이미지 인식의 정확성입니다.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52001" y="3256233"/>
            <a:ext cx="15183999" cy="4213851"/>
          </a:xfrm>
          <a:custGeom>
            <a:avLst/>
            <a:gdLst/>
            <a:ahLst/>
            <a:cxnLst/>
            <a:rect r="r" b="b" t="t" l="l"/>
            <a:pathLst>
              <a:path h="4213851" w="15183999">
                <a:moveTo>
                  <a:pt x="0" y="0"/>
                </a:moveTo>
                <a:lnTo>
                  <a:pt x="15183998" y="0"/>
                </a:lnTo>
                <a:lnTo>
                  <a:pt x="15183998" y="4213851"/>
                </a:lnTo>
                <a:lnTo>
                  <a:pt x="0" y="42138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68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22562"/>
            <a:ext cx="4293552" cy="1764119"/>
            <a:chOff x="0" y="0"/>
            <a:chExt cx="5724736" cy="235215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42459"/>
              <a:ext cx="5724736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코드 설명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582394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08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8674" y="7831082"/>
            <a:ext cx="13266865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Nanum Gothic Bold"/>
                <a:ea typeface="Nanum Gothic Bold"/>
              </a:rPr>
              <a:t>검출된 얼굴과 눈에 대해 사각형을 그려주는 부분입니다.</a:t>
            </a:r>
          </a:p>
          <a:p>
            <a:pPr algn="l" marL="0" indent="0" lvl="1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Nanum Gothic Bold"/>
                <a:ea typeface="Nanum Gothic Bold"/>
              </a:rPr>
              <a:t>roi함수로 관심 부분인 눈에 대한 영역을 설정 해주고 사각형을 그려줍니다.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78789" y="3779950"/>
            <a:ext cx="13946633" cy="2057700"/>
          </a:xfrm>
          <a:custGeom>
            <a:avLst/>
            <a:gdLst/>
            <a:ahLst/>
            <a:cxnLst/>
            <a:rect r="r" b="b" t="t" l="l"/>
            <a:pathLst>
              <a:path h="2057700" w="13946633">
                <a:moveTo>
                  <a:pt x="0" y="0"/>
                </a:moveTo>
                <a:lnTo>
                  <a:pt x="13946634" y="0"/>
                </a:lnTo>
                <a:lnTo>
                  <a:pt x="13946634" y="2057700"/>
                </a:lnTo>
                <a:lnTo>
                  <a:pt x="0" y="2057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222562"/>
            <a:ext cx="4293552" cy="1764119"/>
            <a:chOff x="0" y="0"/>
            <a:chExt cx="5724736" cy="235215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42459"/>
              <a:ext cx="5724736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ea typeface="Nanum Gothic Bold"/>
                </a:rPr>
                <a:t>코드 설명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525"/>
              <a:ext cx="582394" cy="490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49"/>
                </a:lnSpc>
              </a:pPr>
              <a:r>
                <a:rPr lang="en-US" sz="2499">
                  <a:solidFill>
                    <a:srgbClr val="FA643F"/>
                  </a:solidFill>
                  <a:latin typeface="Nanum Gothic Bold"/>
                </a:rPr>
                <a:t>09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510567" y="6790150"/>
            <a:ext cx="13266865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Nanum Gothic Bold"/>
                <a:ea typeface="Nanum Gothic Bold"/>
              </a:rPr>
              <a:t>인식된 결과에 대해 표시해주는 부분입니다.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DAFz16fh5Uw</dc:identifier>
  <dcterms:modified xsi:type="dcterms:W3CDTF">2011-08-01T06:04:30Z</dcterms:modified>
  <cp:revision>1</cp:revision>
  <dc:title>얼굴, 눈 인식</dc:title>
</cp:coreProperties>
</file>

<file path=docProps/thumbnail.jpeg>
</file>